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  <p:sldMasterId id="2147483660" r:id="rId6"/>
    <p:sldMasterId id="2147483667" r:id="rId7"/>
    <p:sldMasterId id="2147483679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XmAfhO18o+SfpCia9NkA66SYC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137FDB1-C745-4F12-9DF6-E147158617FC}">
  <a:tblStyle styleId="{0137FDB1-C745-4F12-9DF6-E147158617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customschemas.google.com/relationships/presentationmetadata" Target="metadata"/><Relationship Id="rId16" Type="http://schemas.openxmlformats.org/officeDocument/2006/relationships/slide" Target="slides/slide7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407b8b6c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407b8b6c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407b8b6c3_2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3407b8b6c3_2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407b8b6c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407b8b6c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407b8b6c3_2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g3407b8b6c3_2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407b8b6c3_2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3407b8b6c3_2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407b8b6c3_2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3407b8b6c3_2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407b8b6c3_2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3407b8b6c3_2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0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0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55" name="Google Shape;55;p2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2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8" name="Google Shape;58;p32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61" name="Google Shape;61;p33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2" name="Google Shape;62;p33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407b8b6c3_2_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4" name="Google Shape;74;g3407b8b6c3_2_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5" name="Google Shape;75;g3407b8b6c3_2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07b8b6c3_2_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8" name="Google Shape;78;g3407b8b6c3_2_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9" name="Google Shape;79;g3407b8b6c3_2_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407b8b6c3_2_12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2" name="Google Shape;82;g3407b8b6c3_2_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07b8b6c3_2_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5" name="Google Shape;85;g3407b8b6c3_2_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6" name="Google Shape;86;g3407b8b6c3_2_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7" name="Google Shape;87;g3407b8b6c3_2_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407b8b6c3_2_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g3407b8b6c3_2_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407b8b6c3_2_2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3" name="Google Shape;93;g3407b8b6c3_2_2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4" name="Google Shape;94;g3407b8b6c3_2_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07b8b6c3_2_2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7" name="Google Shape;97;g3407b8b6c3_2_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407b8b6c3_2_3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3407b8b6c3_2_3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1" name="Google Shape;101;g3407b8b6c3_2_3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2" name="Google Shape;102;g3407b8b6c3_2_3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3" name="Google Shape;103;g3407b8b6c3_2_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407b8b6c3_2_3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6" name="Google Shape;106;g3407b8b6c3_2_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407b8b6c3_2_39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g3407b8b6c3_2_39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0" name="Google Shape;110;g3407b8b6c3_2_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407b8b6c3_2_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407b8b6c3_2_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18" name="Google Shape;118;g3407b8b6c3_2_6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407b8b6c3_2_65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1" name="Google Shape;121;g3407b8b6c3_2_65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407b8b6c3_2_6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24" name="Google Shape;124;g3407b8b6c3_2_68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25" name="Google Shape;125;g3407b8b6c3_2_68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407b8b6c3_2_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407b8b6c3_2_74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7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2" Type="http://schemas.openxmlformats.org/officeDocument/2006/relationships/theme" Target="../theme/theme5.xml"/><Relationship Id="rId9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ight-gradient"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407b8b6c3_2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g3407b8b6c3_2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g3407b8b6c3_2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ight-gradient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407b8b6c3_2_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g3407b8b6c3_2_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youtu.be/dpr5nLv7yHw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407b8b6c3_0_5"/>
          <p:cNvSpPr txBox="1"/>
          <p:nvPr>
            <p:ph type="title"/>
          </p:nvPr>
        </p:nvSpPr>
        <p:spPr>
          <a:xfrm>
            <a:off x="457200" y="205975"/>
            <a:ext cx="8229600" cy="111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nl" sz="3000"/>
              <a:t>§2 Ongelijkheid en emancipatie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3407b8b6c3_0_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nl" sz="2000"/>
              <a:t>Hoe werd in 1848 de Tweede kamer gekozen</a:t>
            </a:r>
            <a:endParaRPr sz="20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nl" sz="2000"/>
              <a:t>Hoe breidde het kiesrecht zich tussen 1848 en 1887 uit?</a:t>
            </a:r>
            <a:endParaRPr sz="20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-"/>
            </a:pPr>
            <a:r>
              <a:rPr lang="nl" sz="2000"/>
              <a:t>Hoe kwamen de socialisten en de confessionelen op voor hun rechten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407b8b6c3_2_1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 sz="2400"/>
              <a:t>2.1 Tweede Kamerverkiezingen in 1848</a:t>
            </a:r>
            <a:endParaRPr sz="2400"/>
          </a:p>
        </p:txBody>
      </p:sp>
      <p:sp>
        <p:nvSpPr>
          <p:cNvPr id="142" name="Google Shape;142;g3407b8b6c3_2_117"/>
          <p:cNvSpPr txBox="1"/>
          <p:nvPr>
            <p:ph idx="1" type="body"/>
          </p:nvPr>
        </p:nvSpPr>
        <p:spPr>
          <a:xfrm>
            <a:off x="412700" y="1200150"/>
            <a:ext cx="82740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000"/>
              <a:t>districtenstelsel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 u="sng">
                <a:solidFill>
                  <a:schemeClr val="hlink"/>
                </a:solidFill>
                <a:hlinkClick r:id="rId3"/>
              </a:rPr>
              <a:t>kiestelsels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000"/>
              <a:t>censuskiesrecht: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000"/>
              <a:t>kiesrecht voor rijke mannen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000"/>
              <a:t>(ongeveer 11%)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</p:txBody>
      </p:sp>
      <p:pic>
        <p:nvPicPr>
          <p:cNvPr id="143" name="Google Shape;143;g3407b8b6c3_2_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334" y="-39050"/>
            <a:ext cx="7255891" cy="544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407b8b6c3_0_11"/>
          <p:cNvSpPr txBox="1"/>
          <p:nvPr>
            <p:ph type="title"/>
          </p:nvPr>
        </p:nvSpPr>
        <p:spPr>
          <a:xfrm>
            <a:off x="311700" y="94675"/>
            <a:ext cx="8520600" cy="69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400"/>
              <a:t>2.2 het kiesrecht breidt zich uit</a:t>
            </a:r>
            <a:endParaRPr b="1" sz="2400"/>
          </a:p>
        </p:txBody>
      </p:sp>
      <p:sp>
        <p:nvSpPr>
          <p:cNvPr id="149" name="Google Shape;149;g3407b8b6c3_0_11"/>
          <p:cNvSpPr txBox="1"/>
          <p:nvPr>
            <p:ph idx="1" type="body"/>
          </p:nvPr>
        </p:nvSpPr>
        <p:spPr>
          <a:xfrm>
            <a:off x="392050" y="677350"/>
            <a:ext cx="8520600" cy="38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rgbClr val="000000"/>
                </a:solidFill>
              </a:rPr>
              <a:t>Politieke groepen in 19e eeuw</a:t>
            </a:r>
            <a:endParaRPr u="sng">
              <a:solidFill>
                <a:srgbClr val="000000"/>
              </a:solidFill>
            </a:endParaRPr>
          </a:p>
        </p:txBody>
      </p:sp>
      <p:graphicFrame>
        <p:nvGraphicFramePr>
          <p:cNvPr id="150" name="Google Shape;150;g3407b8b6c3_0_11"/>
          <p:cNvGraphicFramePr/>
          <p:nvPr/>
        </p:nvGraphicFramePr>
        <p:xfrm>
          <a:off x="224175" y="1372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{0137FDB1-C745-4F12-9DF6-E147158617FC}</a:tableStyleId>
              </a:tblPr>
              <a:tblGrid>
                <a:gridCol w="1745300"/>
                <a:gridCol w="2860200"/>
                <a:gridCol w="2739675"/>
                <a:gridCol w="1350475"/>
              </a:tblGrid>
              <a:tr h="120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liberalen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vaak rijk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willen inspraak bestuur en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vrijheid van burgers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grondwet 1848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censuskiesrecht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Liberale Unie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1203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socialisten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vaak arm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willen meer gelijkheid en rechten voor arbeiders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algemeen kiesrecht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sociale wetten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SDAP</a:t>
                      </a:r>
                      <a:endParaRPr sz="1800"/>
                    </a:p>
                  </a:txBody>
                  <a:tcPr marT="91425" marB="91425" marR="91425" marL="91425"/>
                </a:tc>
              </a:tr>
              <a:tr h="1311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confessionelen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gelovigen (katholieken/protestanten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willen invloed van geloof op het bestuur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gelijkstelling bijzonder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en openbaar onderwijs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(schoolstrijd)</a:t>
                      </a:r>
                      <a:endParaRPr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ARP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800"/>
                        <a:t>RKSP</a:t>
                      </a:r>
                      <a:endParaRPr sz="18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407b8b6c3_2_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sp>
        <p:nvSpPr>
          <p:cNvPr id="156" name="Google Shape;156;g3407b8b6c3_2_98"/>
          <p:cNvSpPr txBox="1"/>
          <p:nvPr>
            <p:ph idx="1" type="body"/>
          </p:nvPr>
        </p:nvSpPr>
        <p:spPr>
          <a:xfrm>
            <a:off x="189900" y="1174800"/>
            <a:ext cx="84969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 u="sng"/>
              <a:t>Caoutchouc-artikel</a:t>
            </a:r>
            <a:endParaRPr sz="2400" u="sng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1800"/>
              <a:t>1887  uitbreiding grondwet op gebied van kiesrecht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1800"/>
              <a:t>Waarom was deze uitbreiding onduidelijk?</a:t>
            </a:r>
            <a:endParaRPr sz="1800"/>
          </a:p>
        </p:txBody>
      </p:sp>
      <p:pic>
        <p:nvPicPr>
          <p:cNvPr id="157" name="Google Shape;157;g3407b8b6c3_2_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50" y="0"/>
            <a:ext cx="9032324" cy="367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407b8b6c3_2_51"/>
          <p:cNvSpPr txBox="1"/>
          <p:nvPr>
            <p:ph type="title"/>
          </p:nvPr>
        </p:nvSpPr>
        <p:spPr>
          <a:xfrm>
            <a:off x="311700" y="161050"/>
            <a:ext cx="8520600" cy="12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nl" sz="2400"/>
              <a:t>2.3 socialisten en confessionelen komen op voor hun rechten</a:t>
            </a:r>
            <a:endParaRPr b="1" sz="2400"/>
          </a:p>
        </p:txBody>
      </p:sp>
      <p:sp>
        <p:nvSpPr>
          <p:cNvPr id="163" name="Google Shape;163;g3407b8b6c3_2_51"/>
          <p:cNvSpPr txBox="1"/>
          <p:nvPr>
            <p:ph idx="1" type="body"/>
          </p:nvPr>
        </p:nvSpPr>
        <p:spPr>
          <a:xfrm>
            <a:off x="88675" y="1152850"/>
            <a:ext cx="8743500" cy="34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nl">
                <a:solidFill>
                  <a:srgbClr val="000000"/>
                </a:solidFill>
              </a:rPr>
              <a:t>  </a:t>
            </a:r>
            <a:r>
              <a:rPr lang="nl" sz="2400">
                <a:solidFill>
                  <a:srgbClr val="000000"/>
                </a:solidFill>
              </a:rPr>
              <a:t>protestanten = meerderheid               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nl" sz="2400">
                <a:solidFill>
                  <a:srgbClr val="000000"/>
                </a:solidFill>
              </a:rPr>
              <a:t>                                                                  </a:t>
            </a:r>
            <a:r>
              <a:rPr b="1" lang="nl" sz="2400">
                <a:solidFill>
                  <a:srgbClr val="000000"/>
                </a:solidFill>
              </a:rPr>
              <a:t>confessionelen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nl" sz="2400">
                <a:solidFill>
                  <a:srgbClr val="000000"/>
                </a:solidFill>
              </a:rPr>
              <a:t>  katholieken  =  minderheid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nl" sz="2400">
                <a:solidFill>
                  <a:srgbClr val="000000"/>
                </a:solidFill>
              </a:rPr>
              <a:t>    gelijke rechten door grondwet 1848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nl" sz="2400">
                <a:solidFill>
                  <a:srgbClr val="000000"/>
                </a:solidFill>
              </a:rPr>
              <a:t>  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b="1" lang="nl" sz="2400">
                <a:solidFill>
                  <a:srgbClr val="000000"/>
                </a:solidFill>
              </a:rPr>
              <a:t>    </a:t>
            </a:r>
            <a:r>
              <a:rPr b="1" lang="nl" sz="2400">
                <a:solidFill>
                  <a:srgbClr val="000000"/>
                </a:solidFill>
              </a:rPr>
              <a:t>emancipatie</a:t>
            </a:r>
            <a:endParaRPr b="1" sz="2400">
              <a:solidFill>
                <a:srgbClr val="000000"/>
              </a:solidFill>
            </a:endParaRPr>
          </a:p>
        </p:txBody>
      </p:sp>
      <p:sp>
        <p:nvSpPr>
          <p:cNvPr id="164" name="Google Shape;164;g3407b8b6c3_2_51"/>
          <p:cNvSpPr/>
          <p:nvPr/>
        </p:nvSpPr>
        <p:spPr>
          <a:xfrm>
            <a:off x="88675" y="3463275"/>
            <a:ext cx="443400" cy="1105800"/>
          </a:xfrm>
          <a:prstGeom prst="curvedRigh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g3407b8b6c3_2_51"/>
          <p:cNvSpPr/>
          <p:nvPr/>
        </p:nvSpPr>
        <p:spPr>
          <a:xfrm>
            <a:off x="4381925" y="1963650"/>
            <a:ext cx="1089600" cy="278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407b8b6c3_2_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t/>
            </a:r>
            <a:endParaRPr/>
          </a:p>
        </p:txBody>
      </p:sp>
      <p:sp>
        <p:nvSpPr>
          <p:cNvPr id="171" name="Google Shape;171;g3407b8b6c3_2_84"/>
          <p:cNvSpPr txBox="1"/>
          <p:nvPr>
            <p:ph idx="1" type="body"/>
          </p:nvPr>
        </p:nvSpPr>
        <p:spPr>
          <a:xfrm>
            <a:off x="114025" y="1200150"/>
            <a:ext cx="85728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b="1" lang="nl" sz="1800"/>
              <a:t> </a:t>
            </a:r>
            <a:endParaRPr b="1" sz="1800"/>
          </a:p>
        </p:txBody>
      </p:sp>
      <p:pic>
        <p:nvPicPr>
          <p:cNvPr id="172" name="Google Shape;172;g3407b8b6c3_2_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1453" y="0"/>
            <a:ext cx="69979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407b8b6c3_2_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 sz="3000"/>
              <a:t>Schoolstrijd</a:t>
            </a:r>
            <a:endParaRPr sz="3000"/>
          </a:p>
        </p:txBody>
      </p:sp>
      <p:sp>
        <p:nvSpPr>
          <p:cNvPr id="178" name="Google Shape;178;g3407b8b6c3_2_77"/>
          <p:cNvSpPr txBox="1"/>
          <p:nvPr>
            <p:ph idx="1" type="body"/>
          </p:nvPr>
        </p:nvSpPr>
        <p:spPr>
          <a:xfrm>
            <a:off x="152025" y="1200150"/>
            <a:ext cx="85347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/>
              <a:t>openbare scholen                              bijzondere scholen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/>
              <a:t>                          </a:t>
            </a:r>
            <a:r>
              <a:rPr b="1" lang="nl" sz="2400"/>
              <a:t>vraag</a:t>
            </a:r>
            <a:r>
              <a:rPr lang="nl" sz="2400"/>
              <a:t>: wie betaalt bijzonder onderwijs?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 u="sng"/>
              <a:t>Liberalen+socialisten</a:t>
            </a:r>
            <a:r>
              <a:rPr lang="nl" sz="2400"/>
              <a:t>: overheid betaalt alleen openbaar onderwijs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 u="sng"/>
              <a:t>Confessionelen</a:t>
            </a:r>
            <a:r>
              <a:rPr lang="nl" sz="2400"/>
              <a:t>:  overheid moet betalen voor alle onderwijs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nl" sz="2400"/>
              <a:t>                                                             </a:t>
            </a:r>
            <a:endParaRPr sz="2400"/>
          </a:p>
        </p:txBody>
      </p:sp>
      <p:sp>
        <p:nvSpPr>
          <p:cNvPr id="179" name="Google Shape;179;g3407b8b6c3_2_77"/>
          <p:cNvSpPr/>
          <p:nvPr/>
        </p:nvSpPr>
        <p:spPr>
          <a:xfrm>
            <a:off x="3230525" y="1482225"/>
            <a:ext cx="1520400" cy="2028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Light 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