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0b94f8fb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0b94f8fb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0b94f8fb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0b94f8fb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0b94f8fb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0b94f8fb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0b94f8fb6_2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70b94f8fb6_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0b94f8fb6_2_7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70b94f8fb6_2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0b94f8fb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0b94f8fb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0b94f8fb6_2_8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70b94f8fb6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0b94f8fb6_2_9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70b94f8fb6_2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0b94f8fb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0b94f8fb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0b94f8fb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0b94f8fb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0b94f8fb6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70b94f8fb6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0b94f8fb6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70b94f8fb6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0b94f8fb6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70b94f8fb6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0b94f8fb6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70b94f8fb6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0b94f8fb6_2_4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70b94f8fb6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b94f8fb6_2_5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70b94f8fb6_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ight-gradient"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chooltv.nl/video/zwarte-donderdag-het-begin-van-de-crisis-in-de-jaren-dertig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9Bo1EJXM4hM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ctrTitle"/>
          </p:nvPr>
        </p:nvSpPr>
        <p:spPr>
          <a:xfrm>
            <a:off x="311700" y="166275"/>
            <a:ext cx="8520600" cy="7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600"/>
              <a:t>H.3 Interbellum 1918-1939</a:t>
            </a:r>
            <a:endParaRPr b="1" sz="3600"/>
          </a:p>
        </p:txBody>
      </p:sp>
      <p:sp>
        <p:nvSpPr>
          <p:cNvPr id="80" name="Google Shape;80;p20"/>
          <p:cNvSpPr txBox="1"/>
          <p:nvPr>
            <p:ph idx="1" type="subTitle"/>
          </p:nvPr>
        </p:nvSpPr>
        <p:spPr>
          <a:xfrm>
            <a:off x="311700" y="4373050"/>
            <a:ext cx="8520600" cy="7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3.1 democratie en economische crisis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1" name="Google Shape;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525" y="770437"/>
            <a:ext cx="5624086" cy="36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type="title"/>
          </p:nvPr>
        </p:nvSpPr>
        <p:spPr>
          <a:xfrm flipH="1" rot="-388060">
            <a:off x="458019" y="-402037"/>
            <a:ext cx="8189622" cy="329672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9"/>
          <p:cNvSpPr txBox="1"/>
          <p:nvPr>
            <p:ph idx="1" type="body"/>
          </p:nvPr>
        </p:nvSpPr>
        <p:spPr>
          <a:xfrm>
            <a:off x="457200" y="202175"/>
            <a:ext cx="8229600" cy="47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nl" sz="2400">
                <a:solidFill>
                  <a:schemeClr val="dk1"/>
                </a:solidFill>
              </a:rPr>
              <a:t>Duitse volk heeft weinig vertrouwen in regering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</a:rPr>
              <a:t>1923   mislukte staatsgreep Hitler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650" y="1195550"/>
            <a:ext cx="6177300" cy="40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title"/>
          </p:nvPr>
        </p:nvSpPr>
        <p:spPr>
          <a:xfrm>
            <a:off x="457200" y="205976"/>
            <a:ext cx="8229600" cy="4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/>
              <a:t>Hulp voor Duitsland</a:t>
            </a:r>
            <a:endParaRPr sz="3000"/>
          </a:p>
        </p:txBody>
      </p:sp>
      <p:sp>
        <p:nvSpPr>
          <p:cNvPr id="151" name="Google Shape;151;p30"/>
          <p:cNvSpPr txBox="1"/>
          <p:nvPr>
            <p:ph idx="1" type="body"/>
          </p:nvPr>
        </p:nvSpPr>
        <p:spPr>
          <a:xfrm>
            <a:off x="457200" y="699775"/>
            <a:ext cx="8229600" cy="42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nl" sz="2400"/>
              <a:t>Volkenbond zwak want:</a:t>
            </a:r>
            <a:endParaRPr sz="2400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SU mocht geen lid worden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VS wilde geen lid worden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geen leger om op te treden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nl" sz="2400"/>
              <a:t>Duitsland hoefde dus niet te 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nl" sz="2400"/>
              <a:t>rekenen op steun van deze 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nl" sz="2400"/>
              <a:t>Volkenbond……...</a:t>
            </a:r>
            <a:endParaRPr sz="2400"/>
          </a:p>
        </p:txBody>
      </p:sp>
      <p:pic>
        <p:nvPicPr>
          <p:cNvPr id="152" name="Google Shape;15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425" y="188550"/>
            <a:ext cx="4294575" cy="47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>
            <p:ph type="title"/>
          </p:nvPr>
        </p:nvSpPr>
        <p:spPr>
          <a:xfrm>
            <a:off x="457200" y="205976"/>
            <a:ext cx="82296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Dawesplan</a:t>
            </a:r>
            <a:endParaRPr/>
          </a:p>
        </p:txBody>
      </p:sp>
      <p:sp>
        <p:nvSpPr>
          <p:cNvPr id="158" name="Google Shape;158;p31"/>
          <p:cNvSpPr txBox="1"/>
          <p:nvPr>
            <p:ph idx="1" type="body"/>
          </p:nvPr>
        </p:nvSpPr>
        <p:spPr>
          <a:xfrm>
            <a:off x="44350" y="714300"/>
            <a:ext cx="8979000" cy="44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nl"/>
              <a:t>                                   </a:t>
            </a:r>
            <a:r>
              <a:rPr b="1" lang="nl">
                <a:solidFill>
                  <a:srgbClr val="0000FF"/>
                </a:solidFill>
              </a:rPr>
              <a:t>VS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38761D"/>
                </a:solidFill>
              </a:rPr>
              <a:t>aflossen oorlogsschulden</a:t>
            </a:r>
            <a:r>
              <a:rPr lang="nl" sz="1800"/>
              <a:t>                                                     </a:t>
            </a:r>
            <a:r>
              <a:rPr b="1" lang="nl" sz="1800">
                <a:solidFill>
                  <a:srgbClr val="0000FF"/>
                </a:solidFill>
              </a:rPr>
              <a:t>Leningen aan DL </a:t>
            </a:r>
            <a:r>
              <a:rPr lang="nl" sz="1800"/>
              <a:t>    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38761D"/>
                </a:solidFill>
              </a:rPr>
              <a:t>kopen van spullen uit VS</a:t>
            </a:r>
            <a:r>
              <a:rPr lang="nl" sz="1800"/>
              <a:t>                                                       </a:t>
            </a:r>
            <a:r>
              <a:rPr b="1" lang="nl" sz="1800">
                <a:solidFill>
                  <a:srgbClr val="0000FF"/>
                </a:solidFill>
              </a:rPr>
              <a:t>om economie</a:t>
            </a:r>
            <a:r>
              <a:rPr lang="nl" sz="1800"/>
              <a:t>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0000FF"/>
                </a:solidFill>
              </a:rPr>
              <a:t>                                                                                                  weer op gang te krijgen</a:t>
            </a:r>
            <a:endParaRPr b="1"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nl"/>
              <a:t>     </a:t>
            </a:r>
            <a:r>
              <a:rPr b="1" lang="nl">
                <a:solidFill>
                  <a:srgbClr val="38761D"/>
                </a:solidFill>
              </a:rPr>
              <a:t>Fankrijk </a:t>
            </a:r>
            <a:r>
              <a:rPr lang="nl"/>
              <a:t>                                      </a:t>
            </a:r>
            <a:r>
              <a:rPr b="1" lang="nl">
                <a:solidFill>
                  <a:srgbClr val="980000"/>
                </a:solidFill>
              </a:rPr>
              <a:t>Duitsland</a:t>
            </a:r>
            <a:endParaRPr b="1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nl"/>
              <a:t>   </a:t>
            </a:r>
            <a:r>
              <a:rPr lang="nl" sz="1800"/>
              <a:t> </a:t>
            </a:r>
            <a:r>
              <a:rPr b="1" lang="nl" sz="1800">
                <a:solidFill>
                  <a:srgbClr val="38761D"/>
                </a:solidFill>
              </a:rPr>
              <a:t>(Belgie &amp; Engeland)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nl"/>
              <a:t>                        </a:t>
            </a:r>
            <a:r>
              <a:rPr lang="nl"/>
              <a:t>        </a:t>
            </a:r>
            <a:r>
              <a:rPr b="1" lang="nl" sz="1800">
                <a:solidFill>
                  <a:srgbClr val="980000"/>
                </a:solidFill>
              </a:rPr>
              <a:t>herstelbetalingen</a:t>
            </a:r>
            <a:r>
              <a:rPr lang="nl"/>
              <a:t>                         </a:t>
            </a:r>
            <a:endParaRPr/>
          </a:p>
        </p:txBody>
      </p:sp>
      <p:cxnSp>
        <p:nvCxnSpPr>
          <p:cNvPr id="159" name="Google Shape;159;p31"/>
          <p:cNvCxnSpPr/>
          <p:nvPr/>
        </p:nvCxnSpPr>
        <p:spPr>
          <a:xfrm>
            <a:off x="4445125" y="1479175"/>
            <a:ext cx="1651800" cy="185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31"/>
          <p:cNvCxnSpPr/>
          <p:nvPr/>
        </p:nvCxnSpPr>
        <p:spPr>
          <a:xfrm flipH="1">
            <a:off x="2871050" y="3651850"/>
            <a:ext cx="31371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1" name="Google Shape;161;p31"/>
          <p:cNvCxnSpPr/>
          <p:nvPr/>
        </p:nvCxnSpPr>
        <p:spPr>
          <a:xfrm flipH="1" rot="10800000">
            <a:off x="2483075" y="1512425"/>
            <a:ext cx="1440900" cy="201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>
            <p:ph type="title"/>
          </p:nvPr>
        </p:nvSpPr>
        <p:spPr>
          <a:xfrm>
            <a:off x="457200" y="205975"/>
            <a:ext cx="8229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" sz="3000"/>
              <a:t>Crisis in de Verenigde Staten</a:t>
            </a:r>
            <a:endParaRPr sz="3000"/>
          </a:p>
        </p:txBody>
      </p:sp>
      <p:sp>
        <p:nvSpPr>
          <p:cNvPr id="167" name="Google Shape;167;p32"/>
          <p:cNvSpPr txBox="1"/>
          <p:nvPr>
            <p:ph idx="1" type="body"/>
          </p:nvPr>
        </p:nvSpPr>
        <p:spPr>
          <a:xfrm>
            <a:off x="131050" y="573325"/>
            <a:ext cx="8555700" cy="45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Na WOI groei economie VS &amp; grote winsten bedrijven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 veel leningen om aandelen te kopen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 prijzen aandelen stijgen door vertrouwen in economie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1929 </a:t>
            </a:r>
            <a:r>
              <a:rPr b="1" lang="nl" sz="2400">
                <a:solidFill>
                  <a:srgbClr val="FF0000"/>
                </a:solidFill>
              </a:rPr>
              <a:t>beurskrach</a:t>
            </a:r>
            <a:r>
              <a:rPr lang="nl" sz="2400"/>
              <a:t>: verkoop aandelen waardoor waarde daalt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 meer verkoop aandelen, waarde daalt steeds verder...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 u="sng">
                <a:solidFill>
                  <a:schemeClr val="hlink"/>
                </a:solidFill>
                <a:hlinkClick r:id="rId3"/>
              </a:rPr>
              <a:t>zwarte donderdag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/>
          <p:nvPr>
            <p:ph type="title"/>
          </p:nvPr>
        </p:nvSpPr>
        <p:spPr>
          <a:xfrm>
            <a:off x="457200" y="134475"/>
            <a:ext cx="8229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" sz="2400"/>
              <a:t>gevolg </a:t>
            </a:r>
            <a:r>
              <a:rPr lang="nl" sz="2400">
                <a:solidFill>
                  <a:srgbClr val="FF0000"/>
                </a:solidFill>
              </a:rPr>
              <a:t>beurskrach</a:t>
            </a:r>
            <a:r>
              <a:rPr lang="nl" sz="2400"/>
              <a:t>              </a:t>
            </a:r>
            <a:r>
              <a:rPr lang="nl" sz="2400">
                <a:solidFill>
                  <a:srgbClr val="FF0000"/>
                </a:solidFill>
              </a:rPr>
              <a:t>economische crisis</a:t>
            </a:r>
            <a:r>
              <a:rPr lang="nl" sz="2400"/>
              <a:t>:</a:t>
            </a:r>
            <a:endParaRPr sz="2400"/>
          </a:p>
        </p:txBody>
      </p:sp>
      <p:sp>
        <p:nvSpPr>
          <p:cNvPr id="173" name="Google Shape;173;p33"/>
          <p:cNvSpPr txBox="1"/>
          <p:nvPr>
            <p:ph idx="1" type="body"/>
          </p:nvPr>
        </p:nvSpPr>
        <p:spPr>
          <a:xfrm flipH="1">
            <a:off x="457200" y="737175"/>
            <a:ext cx="8229600" cy="41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                                meer schulden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       bedrijven failliet                        minder consumeren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minder produceren                                 minder procuceren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  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   minder consumeren                      ontslaan werknemers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                                 meer werkloosheid                                                            </a:t>
            </a:r>
            <a:endParaRPr sz="2400"/>
          </a:p>
        </p:txBody>
      </p:sp>
      <p:sp>
        <p:nvSpPr>
          <p:cNvPr id="174" name="Google Shape;174;p33"/>
          <p:cNvSpPr/>
          <p:nvPr/>
        </p:nvSpPr>
        <p:spPr>
          <a:xfrm>
            <a:off x="5454725" y="1097500"/>
            <a:ext cx="278400" cy="7206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3"/>
          <p:cNvSpPr/>
          <p:nvPr/>
        </p:nvSpPr>
        <p:spPr>
          <a:xfrm>
            <a:off x="8108400" y="1972050"/>
            <a:ext cx="344100" cy="5241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3"/>
          <p:cNvSpPr/>
          <p:nvPr/>
        </p:nvSpPr>
        <p:spPr>
          <a:xfrm>
            <a:off x="8452500" y="2912700"/>
            <a:ext cx="376800" cy="7206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3"/>
          <p:cNvSpPr/>
          <p:nvPr/>
        </p:nvSpPr>
        <p:spPr>
          <a:xfrm>
            <a:off x="6077200" y="4062375"/>
            <a:ext cx="344100" cy="6027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3"/>
          <p:cNvSpPr/>
          <p:nvPr/>
        </p:nvSpPr>
        <p:spPr>
          <a:xfrm rot="10800000">
            <a:off x="2506225" y="3951100"/>
            <a:ext cx="376800" cy="6027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3"/>
          <p:cNvSpPr/>
          <p:nvPr/>
        </p:nvSpPr>
        <p:spPr>
          <a:xfrm rot="10800000">
            <a:off x="676575" y="1818100"/>
            <a:ext cx="376800" cy="6027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3"/>
          <p:cNvSpPr/>
          <p:nvPr/>
        </p:nvSpPr>
        <p:spPr>
          <a:xfrm rot="10800000">
            <a:off x="80400" y="2912700"/>
            <a:ext cx="376800" cy="6027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3"/>
          <p:cNvSpPr/>
          <p:nvPr/>
        </p:nvSpPr>
        <p:spPr>
          <a:xfrm rot="10800000">
            <a:off x="2506225" y="968375"/>
            <a:ext cx="376800" cy="6027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3"/>
          <p:cNvSpPr/>
          <p:nvPr/>
        </p:nvSpPr>
        <p:spPr>
          <a:xfrm>
            <a:off x="3407150" y="337575"/>
            <a:ext cx="917400" cy="19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6476" y="0"/>
            <a:ext cx="388752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" y="2221794"/>
            <a:ext cx="6100775" cy="2983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656" y="66500"/>
            <a:ext cx="4202500" cy="240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title"/>
          </p:nvPr>
        </p:nvSpPr>
        <p:spPr>
          <a:xfrm>
            <a:off x="457200" y="1"/>
            <a:ext cx="8229600" cy="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000"/>
          </a:p>
        </p:txBody>
      </p:sp>
      <p:sp>
        <p:nvSpPr>
          <p:cNvPr id="197" name="Google Shape;197;p35"/>
          <p:cNvSpPr txBox="1"/>
          <p:nvPr>
            <p:ph idx="1" type="body"/>
          </p:nvPr>
        </p:nvSpPr>
        <p:spPr>
          <a:xfrm>
            <a:off x="183375" y="82500"/>
            <a:ext cx="8752800" cy="50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1924-1929  verbetering in Duitse economie door Dawesplan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Door beurskrach ook crisis in Europa en vooral Duitsland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 stoppen leningen uit VS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 veel bedrijven sluiten dus meer werkloosheid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1933  dieptepunt van crisis   (8 miljoen werklozen)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Tijdens crisis verliest volk vertrouwen in regering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 opkomst NSDAP o.l.v Adolf Hitler</a:t>
            </a:r>
            <a:endParaRPr sz="24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nl" sz="2400"/>
              <a:t>                                            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198" name="Google Shape;198;p35"/>
          <p:cNvSpPr/>
          <p:nvPr/>
        </p:nvSpPr>
        <p:spPr>
          <a:xfrm>
            <a:off x="1271350" y="3186325"/>
            <a:ext cx="202800" cy="483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204" name="Google Shape;204;p3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/>
              <a:t>Waar gaat deze paragraaf over?</a:t>
            </a:r>
            <a:endParaRPr b="1"/>
          </a:p>
        </p:txBody>
      </p:sp>
      <p:sp>
        <p:nvSpPr>
          <p:cNvPr id="87" name="Google Shape;8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nl" sz="2400">
                <a:solidFill>
                  <a:srgbClr val="000000"/>
                </a:solidFill>
              </a:rPr>
              <a:t>Met welke problemen kreeg Duitsland na de Eerste Wereldoorlog te maken?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nl" sz="2400">
                <a:solidFill>
                  <a:srgbClr val="000000"/>
                </a:solidFill>
              </a:rPr>
              <a:t>Welke hulp kreeg Duitsland na de Eerste Wereldoorlog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nl" sz="2400">
                <a:solidFill>
                  <a:srgbClr val="000000"/>
                </a:solidFill>
              </a:rPr>
              <a:t>Wat waren de oorzaken en gevolgen van de economische crisis vanaf 1929?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type="title"/>
          </p:nvPr>
        </p:nvSpPr>
        <p:spPr>
          <a:xfrm>
            <a:off x="457200" y="205976"/>
            <a:ext cx="8229600" cy="54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/>
              <a:t>Duitsland in de problemen</a:t>
            </a:r>
            <a:endParaRPr sz="3000"/>
          </a:p>
        </p:txBody>
      </p:sp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457200" y="886800"/>
            <a:ext cx="8229600" cy="40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nl" sz="2400">
                <a:solidFill>
                  <a:srgbClr val="FF0000"/>
                </a:solidFill>
              </a:rPr>
              <a:t>Interbellum </a:t>
            </a:r>
            <a:r>
              <a:rPr lang="nl" sz="2400"/>
              <a:t>= periode tussen de 2 wereldoorlogen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nl" sz="2400"/>
              <a:t>Na WOI veel onrust in DL:</a:t>
            </a:r>
            <a:endParaRPr sz="2400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keizer gevlucht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communistische poging tot staatsgreep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teleurstelling over wapenstilstand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nl" sz="2400"/>
              <a:t>1919 ontstaan </a:t>
            </a:r>
            <a:r>
              <a:rPr b="1" lang="nl" sz="2400">
                <a:solidFill>
                  <a:srgbClr val="FF0000"/>
                </a:solidFill>
              </a:rPr>
              <a:t>Republiek van Weimar</a:t>
            </a:r>
            <a:r>
              <a:rPr lang="nl" sz="2400"/>
              <a:t> = nieuwe regering, Republiek met democratische grondwet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127525" y="127525"/>
            <a:ext cx="89268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000"/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127525" y="202600"/>
            <a:ext cx="8559300" cy="48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nl" sz="2800"/>
              <a:t>problemen in de republiek:</a:t>
            </a:r>
            <a:endParaRPr b="1" sz="28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800"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nl" sz="2400"/>
              <a:t>onrust bevolking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nl" sz="2400"/>
              <a:t>slechte economie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nl" sz="2400" u="sng">
                <a:solidFill>
                  <a:schemeClr val="hlink"/>
                </a:solidFill>
                <a:hlinkClick r:id="rId3"/>
              </a:rPr>
              <a:t>Duitsland na 1918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i="1" sz="24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i="1" sz="28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100" name="Google Shape;10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5075" y="0"/>
            <a:ext cx="41189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type="title"/>
          </p:nvPr>
        </p:nvSpPr>
        <p:spPr>
          <a:xfrm flipH="1">
            <a:off x="311700" y="-113345"/>
            <a:ext cx="145500" cy="4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06" name="Google Shape;106;p24"/>
          <p:cNvSpPr txBox="1"/>
          <p:nvPr>
            <p:ph idx="1" type="body"/>
          </p:nvPr>
        </p:nvSpPr>
        <p:spPr>
          <a:xfrm>
            <a:off x="113350" y="0"/>
            <a:ext cx="9030600" cy="5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u="sng"/>
              <a:t>onrust bevolking</a:t>
            </a:r>
            <a:endParaRPr u="sng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ontevredenheid verlies oorlog + woede over Vrede van Versailles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          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nl" sz="2400">
                <a:solidFill>
                  <a:srgbClr val="FF0000"/>
                </a:solidFill>
              </a:rPr>
              <a:t>Dolkstootlegende: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WOI was verloren door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verraad en niet door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de soldaten.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De regering had het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leger verraden met het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tekenen van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wapenstilstand</a:t>
            </a:r>
            <a:endParaRPr sz="2400"/>
          </a:p>
        </p:txBody>
      </p:sp>
      <p:pic>
        <p:nvPicPr>
          <p:cNvPr id="107" name="Google Shape;10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6375" y="1363475"/>
            <a:ext cx="5557625" cy="37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13" name="Google Shape;113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300" y="0"/>
            <a:ext cx="838740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20" name="Google Shape;120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121" name="Google Shape;12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938" y="-726275"/>
            <a:ext cx="7760134" cy="58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title"/>
          </p:nvPr>
        </p:nvSpPr>
        <p:spPr>
          <a:xfrm>
            <a:off x="457200" y="205976"/>
            <a:ext cx="82296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" sz="3000"/>
              <a:t>      </a:t>
            </a:r>
            <a:r>
              <a:rPr b="0" lang="nl" sz="3000" u="sng"/>
              <a:t>slechte economie</a:t>
            </a:r>
            <a:endParaRPr b="0" sz="1800" u="sng"/>
          </a:p>
        </p:txBody>
      </p:sp>
      <p:sp>
        <p:nvSpPr>
          <p:cNvPr id="127" name="Google Shape;127;p27"/>
          <p:cNvSpPr txBox="1"/>
          <p:nvPr>
            <p:ph idx="1" type="body"/>
          </p:nvPr>
        </p:nvSpPr>
        <p:spPr>
          <a:xfrm>
            <a:off x="134475" y="748075"/>
            <a:ext cx="8765100" cy="43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           </a:t>
            </a:r>
            <a:r>
              <a:rPr lang="nl" sz="2400"/>
              <a:t>moeizaam herstel door herstelbetalingen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1923   DL kan schulden (herstelbetalingen)niet betalen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           FR bezet het Ruhrgebied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           arbeiders staken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          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           regering steunt arbeiders met loon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nl" sz="2400"/>
              <a:t>           </a:t>
            </a:r>
            <a:endParaRPr sz="2400"/>
          </a:p>
        </p:txBody>
      </p:sp>
      <p:sp>
        <p:nvSpPr>
          <p:cNvPr id="128" name="Google Shape;128;p27"/>
          <p:cNvSpPr/>
          <p:nvPr/>
        </p:nvSpPr>
        <p:spPr>
          <a:xfrm>
            <a:off x="2616050" y="2134663"/>
            <a:ext cx="183300" cy="476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/>
          <p:cNvSpPr/>
          <p:nvPr/>
        </p:nvSpPr>
        <p:spPr>
          <a:xfrm>
            <a:off x="2616050" y="3021350"/>
            <a:ext cx="183300" cy="476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/>
          <p:nvPr/>
        </p:nvSpPr>
        <p:spPr>
          <a:xfrm>
            <a:off x="2616050" y="3997950"/>
            <a:ext cx="183300" cy="476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85025" y="3372325"/>
            <a:ext cx="8601900" cy="15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nl" sz="2400">
                <a:solidFill>
                  <a:schemeClr val="dk1"/>
                </a:solidFill>
              </a:rPr>
              <a:t>regering </a:t>
            </a:r>
            <a:r>
              <a:rPr lang="nl" sz="2400">
                <a:solidFill>
                  <a:schemeClr val="dk1"/>
                </a:solidFill>
              </a:rPr>
              <a:t>geld bijdrukken           enorme inflatie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137" name="Google Shape;13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" y="-44450"/>
            <a:ext cx="9144000" cy="328555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8"/>
          <p:cNvSpPr/>
          <p:nvPr/>
        </p:nvSpPr>
        <p:spPr>
          <a:xfrm>
            <a:off x="3610450" y="4071325"/>
            <a:ext cx="666600" cy="155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ight 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