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4"/>
    <p:sldMasterId id="2147483672" r:id="rId5"/>
    <p:sldMasterId id="214748367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07f49ca33_2_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g707f49ca33_2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75ba869b9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75ba869b9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75ba869b9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75ba869b9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75ba869b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75ba869b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07f49ca27_2_3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707f49ca27_2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07f49ca27_2_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707f49ca27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07f49ca27_2_3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707f49ca27_2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07f49ca27_2_4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707f49ca27_2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5ba869b9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75ba869b9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07f49ca33_2_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707f49ca33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75ba869b9d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75ba869b9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6" name="Google Shape;56;p14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5" name="Google Shape;85;p2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6" name="Google Shape;86;p2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1" name="Google Shape;91;p2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97" name="Google Shape;97;p2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ight-gradient">
    <p:bg>
      <p:bgPr>
        <a:gradFill>
          <a:gsLst>
            <a:gs pos="0">
              <a:srgbClr val="FFFFFF"/>
            </a:gs>
            <a:gs pos="100000">
              <a:srgbClr val="B3B3B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2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d4tIKUYKQlA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4ZAzIve-LtY" TargetMode="External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gif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 txBox="1"/>
          <p:nvPr>
            <p:ph type="ctrTitle"/>
          </p:nvPr>
        </p:nvSpPr>
        <p:spPr>
          <a:xfrm>
            <a:off x="90600" y="744575"/>
            <a:ext cx="8998500" cy="130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nl" sz="3600">
                <a:solidFill>
                  <a:srgbClr val="000000"/>
                </a:solidFill>
              </a:rPr>
              <a:t>6 Verzuiling en ontzuiling van Nederland</a:t>
            </a:r>
            <a:endParaRPr b="1" sz="36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2"/>
              </a:solidFill>
            </a:endParaRPr>
          </a:p>
        </p:txBody>
      </p:sp>
      <p:sp>
        <p:nvSpPr>
          <p:cNvPr id="105" name="Google Shape;105;p27"/>
          <p:cNvSpPr txBox="1"/>
          <p:nvPr>
            <p:ph idx="1" type="subTitle"/>
          </p:nvPr>
        </p:nvSpPr>
        <p:spPr>
          <a:xfrm>
            <a:off x="311700" y="1888625"/>
            <a:ext cx="8520600" cy="26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●"/>
            </a:pPr>
            <a:r>
              <a:rPr lang="nl">
                <a:solidFill>
                  <a:srgbClr val="000000"/>
                </a:solidFill>
              </a:rPr>
              <a:t>Welke zuilen waren er in Nederland?</a:t>
            </a:r>
            <a:endParaRPr>
              <a:solidFill>
                <a:srgbClr val="000000"/>
              </a:solidFill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●"/>
            </a:pPr>
            <a:r>
              <a:rPr lang="nl">
                <a:solidFill>
                  <a:srgbClr val="000000"/>
                </a:solidFill>
              </a:rPr>
              <a:t>Wat waren de oorzaken van de ontzuiling</a:t>
            </a:r>
            <a:endParaRPr>
              <a:solidFill>
                <a:srgbClr val="000000"/>
              </a:solidFill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●"/>
            </a:pPr>
            <a:r>
              <a:rPr lang="nl">
                <a:solidFill>
                  <a:srgbClr val="000000"/>
                </a:solidFill>
              </a:rPr>
              <a:t>Hoe is Nederland na de ontzuiling veranderd?</a:t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6"/>
          <p:cNvSpPr txBox="1"/>
          <p:nvPr>
            <p:ph type="title"/>
          </p:nvPr>
        </p:nvSpPr>
        <p:spPr>
          <a:xfrm>
            <a:off x="457200" y="205976"/>
            <a:ext cx="8229600" cy="60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nl" sz="2800"/>
              <a:t>Ontzuiling</a:t>
            </a:r>
            <a:endParaRPr sz="2800"/>
          </a:p>
        </p:txBody>
      </p:sp>
      <p:sp>
        <p:nvSpPr>
          <p:cNvPr id="171" name="Google Shape;171;p36"/>
          <p:cNvSpPr txBox="1"/>
          <p:nvPr>
            <p:ph idx="1" type="body"/>
          </p:nvPr>
        </p:nvSpPr>
        <p:spPr>
          <a:xfrm>
            <a:off x="58850" y="815875"/>
            <a:ext cx="9085200" cy="41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lang="nl" sz="1800"/>
              <a:t>In jaren ‘60 </a:t>
            </a:r>
            <a:r>
              <a:rPr b="1" lang="nl" sz="1800">
                <a:solidFill>
                  <a:srgbClr val="FF0000"/>
                </a:solidFill>
              </a:rPr>
              <a:t>ontzuiling: </a:t>
            </a:r>
            <a:r>
              <a:rPr lang="nl" sz="1800"/>
              <a:t>de invloed van de zuilen verminderd en verdwijnt uiteindelijk</a:t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b="1" sz="18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b="1" lang="nl" sz="1800"/>
              <a:t>Oorzaken:</a:t>
            </a:r>
            <a:endParaRPr b="1" sz="1800"/>
          </a:p>
          <a:p>
            <a:pPr indent="-3429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b="1" lang="nl" sz="1800"/>
              <a:t>welvaart </a:t>
            </a:r>
            <a:r>
              <a:rPr lang="nl" sz="1800"/>
              <a:t>(meer vrije tijd, jeugdculturen, consumptiemaatschappij)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nl" sz="1800"/>
              <a:t>ontkerkelijking= secularisatie    </a:t>
            </a:r>
            <a:r>
              <a:rPr lang="nl" sz="1800"/>
              <a:t>steeds minder mensen gaan naar de kerk en de kerk krijgt steeds minder invloed op leven van mensen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nl" sz="1800"/>
              <a:t>Individualisering </a:t>
            </a:r>
            <a:r>
              <a:rPr lang="nl" sz="1800"/>
              <a:t>mensen steeds meer zelf bepalen en laten zich minder beinvloeden door een groep of kerk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nl" sz="1800">
                <a:solidFill>
                  <a:schemeClr val="dk1"/>
                </a:solidFill>
              </a:rPr>
              <a:t>verstedelijking  </a:t>
            </a:r>
            <a:r>
              <a:rPr lang="nl" sz="1800">
                <a:solidFill>
                  <a:schemeClr val="dk1"/>
                </a:solidFill>
              </a:rPr>
              <a:t>daardoor is er </a:t>
            </a:r>
            <a:r>
              <a:rPr lang="nl" sz="1800">
                <a:solidFill>
                  <a:schemeClr val="dk1"/>
                </a:solidFill>
              </a:rPr>
              <a:t>minder </a:t>
            </a:r>
            <a:r>
              <a:rPr b="1" lang="nl" sz="1800">
                <a:solidFill>
                  <a:schemeClr val="dk1"/>
                </a:solidFill>
              </a:rPr>
              <a:t>sociale controle 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nl" sz="1800"/>
              <a:t>Massamedia </a:t>
            </a:r>
            <a:r>
              <a:rPr lang="nl" sz="1800"/>
              <a:t>zoals t</a:t>
            </a:r>
            <a:r>
              <a:rPr lang="nl" sz="1800"/>
              <a:t>elevisie, mensen gaan naar andere omroepen kijken. </a:t>
            </a:r>
            <a:r>
              <a:rPr lang="nl" sz="1800"/>
              <a:t>         </a:t>
            </a:r>
            <a:endParaRPr i="1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7"/>
          <p:cNvSpPr txBox="1"/>
          <p:nvPr>
            <p:ph type="title"/>
          </p:nvPr>
        </p:nvSpPr>
        <p:spPr>
          <a:xfrm>
            <a:off x="457200" y="205977"/>
            <a:ext cx="8229600" cy="24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37"/>
          <p:cNvSpPr txBox="1"/>
          <p:nvPr>
            <p:ph idx="1" type="body"/>
          </p:nvPr>
        </p:nvSpPr>
        <p:spPr>
          <a:xfrm>
            <a:off x="457200" y="644575"/>
            <a:ext cx="8229600" cy="42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Ontstaan nieuwe organisaties/partijen zoals</a:t>
            </a:r>
            <a:endParaRPr sz="2000"/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FNV     ( katholieken en socialistische vakbonden)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CDA    (KVP, ARP, CHU)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Is er niets meer over van verzuiling?</a:t>
            </a:r>
            <a:endParaRPr sz="2000"/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nl" sz="2000"/>
              <a:t>bijzondere scholen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" sz="2000"/>
              <a:t>kranten/omroepen</a:t>
            </a:r>
            <a:endParaRPr sz="20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Deze zijn niet alleen meer voor 1 bepaalde groep maar ‘open’ voor iedereen.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38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8"/>
          <p:cNvSpPr txBox="1"/>
          <p:nvPr>
            <p:ph type="title"/>
          </p:nvPr>
        </p:nvSpPr>
        <p:spPr>
          <a:xfrm>
            <a:off x="457200" y="205976"/>
            <a:ext cx="8229600" cy="59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/>
              <a:t>Hoe is verzuiling ontstaan?</a:t>
            </a:r>
            <a:endParaRPr sz="2800"/>
          </a:p>
        </p:txBody>
      </p:sp>
      <p:sp>
        <p:nvSpPr>
          <p:cNvPr id="111" name="Google Shape;111;p28"/>
          <p:cNvSpPr txBox="1"/>
          <p:nvPr>
            <p:ph idx="1" type="body"/>
          </p:nvPr>
        </p:nvSpPr>
        <p:spPr>
          <a:xfrm>
            <a:off x="201300" y="930425"/>
            <a:ext cx="8485500" cy="39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1800" u="sng">
                <a:solidFill>
                  <a:schemeClr val="hlink"/>
                </a:solidFill>
                <a:hlinkClick r:id="rId3"/>
              </a:rPr>
              <a:t>Welkom in de IJzeren Eeuw: verzuiling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In 19e eeuw ontstaan verschillende groepen in samenleving:</a:t>
            </a:r>
            <a:endParaRPr sz="2000"/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liberalen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socialisten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protestanten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katholieken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Oprichten eigen kranten, politieke partijen, scholen, verenigingen om leden te beschermen tegen invloed van andere groepen.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9"/>
          <p:cNvSpPr txBox="1"/>
          <p:nvPr>
            <p:ph type="title"/>
          </p:nvPr>
        </p:nvSpPr>
        <p:spPr>
          <a:xfrm>
            <a:off x="457200" y="70325"/>
            <a:ext cx="77400" cy="1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17" name="Google Shape;117;p29"/>
          <p:cNvSpPr txBox="1"/>
          <p:nvPr>
            <p:ph idx="1" type="body"/>
          </p:nvPr>
        </p:nvSpPr>
        <p:spPr>
          <a:xfrm>
            <a:off x="0" y="164000"/>
            <a:ext cx="8686800" cy="47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</p:txBody>
      </p:sp>
      <p:pic>
        <p:nvPicPr>
          <p:cNvPr descr="Afbeeldingsresultaat voor verzuiling" id="118" name="Google Shape;118;p29"/>
          <p:cNvPicPr preferRelativeResize="0"/>
          <p:nvPr/>
        </p:nvPicPr>
        <p:blipFill/>
        <p:spPr>
          <a:xfrm>
            <a:off x="0" y="642175"/>
            <a:ext cx="9143999" cy="444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0"/>
          <p:cNvSpPr txBox="1"/>
          <p:nvPr>
            <p:ph type="title"/>
          </p:nvPr>
        </p:nvSpPr>
        <p:spPr>
          <a:xfrm>
            <a:off x="457200" y="65525"/>
            <a:ext cx="8229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nl" sz="2800"/>
              <a:t>Je eigen groep</a:t>
            </a:r>
            <a:endParaRPr sz="2800"/>
          </a:p>
        </p:txBody>
      </p:sp>
      <p:sp>
        <p:nvSpPr>
          <p:cNvPr id="124" name="Google Shape;124;p30"/>
          <p:cNvSpPr txBox="1"/>
          <p:nvPr>
            <p:ph idx="1" type="body"/>
          </p:nvPr>
        </p:nvSpPr>
        <p:spPr>
          <a:xfrm>
            <a:off x="457200" y="605700"/>
            <a:ext cx="8229600" cy="43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 u="sng">
                <a:solidFill>
                  <a:schemeClr val="hlink"/>
                </a:solidFill>
                <a:hlinkClick r:id="rId3"/>
              </a:rPr>
              <a:t>Clipphanger: Wat is verzuiling?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lang="nl" sz="2000"/>
              <a:t>Je kwam niet in aanraking met 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lang="nl" sz="2000"/>
              <a:t>andere zuilen.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lang="nl" sz="2000"/>
              <a:t>Er was veel sociale controle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i="1" lang="nl" sz="2000"/>
              <a:t>“Twee geloven op een kussen,</a:t>
            </a:r>
            <a:endParaRPr i="1"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rPr i="1" lang="nl" sz="2000"/>
              <a:t>daar slaapt den duivel tussen”</a:t>
            </a:r>
            <a:endParaRPr i="1"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000"/>
          </a:p>
        </p:txBody>
      </p:sp>
      <p:pic>
        <p:nvPicPr>
          <p:cNvPr descr="Gerelateerde afbeelding" id="125" name="Google Shape;125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4275" y="261200"/>
            <a:ext cx="4859724" cy="388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31" name="Google Shape;131;p3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/>
          </a:p>
        </p:txBody>
      </p:sp>
      <p:pic>
        <p:nvPicPr>
          <p:cNvPr id="132" name="Google Shape;132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25" y="0"/>
            <a:ext cx="90937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38" name="Google Shape;138;p3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/>
          </a:p>
        </p:txBody>
      </p:sp>
      <p:pic>
        <p:nvPicPr>
          <p:cNvPr descr="Afbeeldingsresultaat voor verzuiling" id="139" name="Google Shape;13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50"/>
            <a:ext cx="9101575" cy="513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3"/>
          <p:cNvSpPr txBox="1"/>
          <p:nvPr>
            <p:ph type="title"/>
          </p:nvPr>
        </p:nvSpPr>
        <p:spPr>
          <a:xfrm>
            <a:off x="457200" y="205976"/>
            <a:ext cx="8229600" cy="52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/>
              <a:t>Nog steeds verzuiling na de oorlog</a:t>
            </a:r>
            <a:endParaRPr sz="2800"/>
          </a:p>
        </p:txBody>
      </p:sp>
      <p:sp>
        <p:nvSpPr>
          <p:cNvPr id="145" name="Google Shape;145;p33"/>
          <p:cNvSpPr txBox="1"/>
          <p:nvPr>
            <p:ph idx="1" type="body"/>
          </p:nvPr>
        </p:nvSpPr>
        <p:spPr>
          <a:xfrm>
            <a:off x="457200" y="727675"/>
            <a:ext cx="8229600" cy="41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Tijdens WOII samenwerking verschillende zuilen tegen Duitsers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1946  ontstaan PvdA                  </a:t>
            </a:r>
            <a:r>
              <a:rPr b="1" lang="nl" sz="2000">
                <a:solidFill>
                  <a:srgbClr val="FF0000"/>
                </a:solidFill>
              </a:rPr>
              <a:t>doorbraak</a:t>
            </a:r>
            <a:endParaRPr b="1" sz="2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1800"/>
              <a:t>(samenvoegen protestante CDU,liberale VDB en socialistische SDAP)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deze partij wil verzuiling doorbreken maar….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mensen stemmen weer op eigen zuil zoals</a:t>
            </a:r>
            <a:endParaRPr sz="2000"/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KVP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CHU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ARP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nl" sz="2000"/>
              <a:t>PvdA</a:t>
            </a:r>
            <a:endParaRPr sz="2000"/>
          </a:p>
        </p:txBody>
      </p:sp>
      <p:cxnSp>
        <p:nvCxnSpPr>
          <p:cNvPr id="146" name="Google Shape;146;p33"/>
          <p:cNvCxnSpPr/>
          <p:nvPr/>
        </p:nvCxnSpPr>
        <p:spPr>
          <a:xfrm>
            <a:off x="3144350" y="1828350"/>
            <a:ext cx="793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4"/>
          <p:cNvSpPr txBox="1"/>
          <p:nvPr>
            <p:ph type="title"/>
          </p:nvPr>
        </p:nvSpPr>
        <p:spPr>
          <a:xfrm>
            <a:off x="457200" y="205974"/>
            <a:ext cx="8229600" cy="60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 sz="3000"/>
          </a:p>
        </p:txBody>
      </p:sp>
      <p:sp>
        <p:nvSpPr>
          <p:cNvPr id="152" name="Google Shape;152;p34"/>
          <p:cNvSpPr txBox="1"/>
          <p:nvPr>
            <p:ph idx="1" type="body"/>
          </p:nvPr>
        </p:nvSpPr>
        <p:spPr>
          <a:xfrm>
            <a:off x="457200" y="815875"/>
            <a:ext cx="8229600" cy="41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400"/>
          </a:p>
        </p:txBody>
      </p:sp>
      <p:pic>
        <p:nvPicPr>
          <p:cNvPr id="153" name="Google Shape;153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3375" y="2013125"/>
            <a:ext cx="4100625" cy="308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86103" y="1"/>
            <a:ext cx="2443375" cy="37527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34"/>
          <p:cNvPicPr preferRelativeResize="0"/>
          <p:nvPr/>
        </p:nvPicPr>
        <p:blipFill/>
        <p:spPr>
          <a:xfrm>
            <a:off x="542725" y="1664056"/>
            <a:ext cx="2443375" cy="3559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4"/>
          <p:cNvPicPr preferRelativeResize="0"/>
          <p:nvPr/>
        </p:nvPicPr>
        <p:blipFill/>
        <p:spPr>
          <a:xfrm>
            <a:off x="5837100" y="-45900"/>
            <a:ext cx="3262150" cy="263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2755900" cy="2206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5"/>
          <p:cNvSpPr txBox="1"/>
          <p:nvPr>
            <p:ph type="title"/>
          </p:nvPr>
        </p:nvSpPr>
        <p:spPr>
          <a:xfrm>
            <a:off x="457200" y="205975"/>
            <a:ext cx="8229600" cy="72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/>
              <a:t>verzuiling tijdens wederopbouw</a:t>
            </a:r>
            <a:endParaRPr sz="2800"/>
          </a:p>
        </p:txBody>
      </p:sp>
      <p:sp>
        <p:nvSpPr>
          <p:cNvPr id="163" name="Google Shape;163;p35"/>
          <p:cNvSpPr txBox="1"/>
          <p:nvPr>
            <p:ph idx="1" type="body"/>
          </p:nvPr>
        </p:nvSpPr>
        <p:spPr>
          <a:xfrm>
            <a:off x="457200" y="986425"/>
            <a:ext cx="8229600" cy="39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/>
              <a:t> </a:t>
            </a:r>
            <a:r>
              <a:rPr lang="nl" sz="2000"/>
              <a:t>Na de oorlog waren veel coalities aan de macht. 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(coalitie = regering waarin meerdere partijen samenwerken)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politieke en economische veranderingen jaren ‘50:</a:t>
            </a:r>
            <a:endParaRPr sz="2000"/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nl" sz="2000"/>
              <a:t>stijging welvaart          meer geld &amp; vrije tijd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" sz="2000"/>
              <a:t>meer inkomsten overheid         opbouw verzorgingsstaat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" sz="2000"/>
              <a:t>beter onderwijs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nl" sz="2000"/>
              <a:t>Zuilen worden minder belangrijk en krijgen minder invloed…..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cxnSp>
        <p:nvCxnSpPr>
          <p:cNvPr id="164" name="Google Shape;164;p35"/>
          <p:cNvCxnSpPr/>
          <p:nvPr/>
        </p:nvCxnSpPr>
        <p:spPr>
          <a:xfrm flipH="1" rot="10800000">
            <a:off x="2883175" y="2983475"/>
            <a:ext cx="532500" cy="10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5" name="Google Shape;165;p35"/>
          <p:cNvCxnSpPr/>
          <p:nvPr/>
        </p:nvCxnSpPr>
        <p:spPr>
          <a:xfrm flipH="1" rot="10800000">
            <a:off x="3988225" y="3275100"/>
            <a:ext cx="452100" cy="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