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504edd80b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504edd80b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504edd80b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504edd80b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504edd80b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504edd80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504edd80b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504edd80b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504edd80b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504edd80b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504edd80b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504edd80b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504edd80b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504edd80b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504edd80b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504edd80b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504edd80b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504edd80b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504edd80b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504edd80b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504edd80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504edd80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504edd80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504edd8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504edd80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504edd80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504edd80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504edd80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504edd80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504edd80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504edd80b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504edd80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504edd80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504edd80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504edd80b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504edd80b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8625"/>
            <a:ext cx="8520600" cy="9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FFFF"/>
                </a:solidFill>
              </a:rPr>
              <a:t>H.6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38250" y="3742525"/>
            <a:ext cx="70407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FFFF"/>
                </a:solidFill>
              </a:rPr>
              <a:t>6.3 Oorlog, terrorisme en vredesinitiatieven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1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58450" y="860500"/>
            <a:ext cx="2962800" cy="3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Verdeling van gebied Westoever (Westbank)</a:t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nl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Uitbreiding nederzettingen </a:t>
            </a:r>
            <a:r>
              <a:rPr lang="nl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Israël</a:t>
            </a:r>
            <a:r>
              <a:rPr lang="nl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op de Westoever en controleposten van Israel</a:t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7139" y="0"/>
            <a:ext cx="308687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" y="0"/>
            <a:ext cx="308687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/>
          <p:nvPr/>
        </p:nvSpPr>
        <p:spPr>
          <a:xfrm>
            <a:off x="3344250" y="1681900"/>
            <a:ext cx="1378800" cy="225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2"/>
          <p:cNvSpPr/>
          <p:nvPr/>
        </p:nvSpPr>
        <p:spPr>
          <a:xfrm>
            <a:off x="4507900" y="4204775"/>
            <a:ext cx="1310400" cy="22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88000"/>
            <a:ext cx="8520600" cy="6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Comic Sans MS"/>
                <a:ea typeface="Comic Sans MS"/>
                <a:cs typeface="Comic Sans MS"/>
                <a:sym typeface="Comic Sans MS"/>
              </a:rPr>
              <a:t>Palestijnse vluchtelingen en terrorisme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8750" y="682950"/>
            <a:ext cx="4243875" cy="24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87348"/>
            <a:ext cx="3803850" cy="425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 flipH="1" rot="10800000">
            <a:off x="311700" y="107525"/>
            <a:ext cx="8234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420475" y="502625"/>
            <a:ext cx="8412000" cy="40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Palestijnse vluchtelingen                                                                              vrijwillig vertrokken of                                                                                 verdreven door Israël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1948: 700.000      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1967: 200.000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150" y="2571750"/>
            <a:ext cx="4606000" cy="257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/>
          <p:nvPr/>
        </p:nvSpPr>
        <p:spPr>
          <a:xfrm>
            <a:off x="156450" y="758825"/>
            <a:ext cx="225000" cy="5085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7139" y="0"/>
            <a:ext cx="308687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 flipH="1" rot="10800000">
            <a:off x="311700" y="166325"/>
            <a:ext cx="8410800" cy="2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567150" y="289450"/>
            <a:ext cx="8265000" cy="42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Veel ontevredenheid bij Palestijnen 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-"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Israëlische</a:t>
            </a: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Arabieren ( Palestijnen die zijn gebleven in het gebied) worden vaak gediscrimineerd en zijn tweederangsburgers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-"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vluchtelingen mogen niet terug van </a:t>
            </a: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Israël wonen in </a:t>
            </a:r>
            <a:r>
              <a:rPr lang="nl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vluchtelingenkampen in Arabische buurlanden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-"/>
            </a:pPr>
            <a:r>
              <a:rPr lang="nl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slechte leefomstandigheden in deze kampen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Palestijnse protesten met terreur (angst zaaien door geweld te gebruiken)                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veel terroristische acties door PLO met doel Palestina bevrijden van Israël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Meeste landen waren het niet eens met PLO en Arabische landen en steunen Israël 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Comic Sans MS"/>
                <a:ea typeface="Comic Sans MS"/>
                <a:cs typeface="Comic Sans MS"/>
                <a:sym typeface="Comic Sans MS"/>
              </a:rPr>
              <a:t>Vredesinitiatieven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311700" y="1152475"/>
            <a:ext cx="8520600" cy="38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Waarom is dit conflict zo belangrijk?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Holocaust                                                                                                                           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recht Joden op eigen staat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afhankelijkheid Arabische olie                                                                             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rekening houden mening Arabische landen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Midden-Oosten = militair belangrijk                                                                                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Israel enige democratische land in regio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8" name="Google Shape;158;p26"/>
          <p:cNvSpPr/>
          <p:nvPr/>
        </p:nvSpPr>
        <p:spPr>
          <a:xfrm>
            <a:off x="449800" y="2043700"/>
            <a:ext cx="215100" cy="4206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6"/>
          <p:cNvSpPr/>
          <p:nvPr/>
        </p:nvSpPr>
        <p:spPr>
          <a:xfrm>
            <a:off x="504425" y="3085950"/>
            <a:ext cx="215100" cy="4206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title"/>
          </p:nvPr>
        </p:nvSpPr>
        <p:spPr>
          <a:xfrm flipH="1" rot="10800000">
            <a:off x="311700" y="-21475"/>
            <a:ext cx="8167500" cy="4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7"/>
          <p:cNvSpPr txBox="1"/>
          <p:nvPr>
            <p:ph idx="1" type="body"/>
          </p:nvPr>
        </p:nvSpPr>
        <p:spPr>
          <a:xfrm>
            <a:off x="311700" y="383075"/>
            <a:ext cx="8520600" cy="44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6" name="Google Shape;166;p27"/>
          <p:cNvSpPr/>
          <p:nvPr/>
        </p:nvSpPr>
        <p:spPr>
          <a:xfrm>
            <a:off x="2431825" y="2109075"/>
            <a:ext cx="376500" cy="11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7"/>
          <p:cNvSpPr/>
          <p:nvPr/>
        </p:nvSpPr>
        <p:spPr>
          <a:xfrm>
            <a:off x="118375" y="1215950"/>
            <a:ext cx="322800" cy="8394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 flipH="1" rot="10800000">
            <a:off x="311700" y="204425"/>
            <a:ext cx="8382600" cy="2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311700" y="445025"/>
            <a:ext cx="8520600" cy="41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1973  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autoloze zondag  door olieboycot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6385" y="0"/>
            <a:ext cx="4977614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" y="2692350"/>
            <a:ext cx="4362450" cy="245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6825" y="2692354"/>
            <a:ext cx="3327468" cy="24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type="title"/>
          </p:nvPr>
        </p:nvSpPr>
        <p:spPr>
          <a:xfrm flipH="1" rot="10800000">
            <a:off x="311700" y="64625"/>
            <a:ext cx="8328900" cy="3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9"/>
          <p:cNvSpPr txBox="1"/>
          <p:nvPr>
            <p:ph idx="1" type="body"/>
          </p:nvPr>
        </p:nvSpPr>
        <p:spPr>
          <a:xfrm>
            <a:off x="0" y="64625"/>
            <a:ext cx="53142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Na oorlog 1973 vredesonderhandelingen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1978 Akkoord van Camp David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(VS-Carter/Egypte- Sadat/Israel-Begin)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-"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Egypte erkend Israel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-"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Egypte kreeg Sinaiwoestijn terug                                                          (bezet sinds 1967)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-"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Palestijnen Gazastrook en Westoever krijgen beperkt zelfbestuur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PLO en Arabische landen accepteren het akkoord niet!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Nog nieuwe oorlogen en veel geweld tussen </a:t>
            </a: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Israël</a:t>
            </a: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en Palestijnen.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4" name="Google Shape;1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3200" y="919850"/>
            <a:ext cx="4430800" cy="29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300" y="0"/>
            <a:ext cx="779090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8" name="Google Shape;19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" y="11"/>
            <a:ext cx="5057992" cy="32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825" y="0"/>
            <a:ext cx="430417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101700"/>
            <a:ext cx="4262600" cy="20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62600" y="2464150"/>
            <a:ext cx="4881400" cy="267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Comic Sans MS"/>
                <a:ea typeface="Comic Sans MS"/>
                <a:cs typeface="Comic Sans MS"/>
                <a:sym typeface="Comic Sans MS"/>
              </a:rPr>
              <a:t>Olympische spelen </a:t>
            </a:r>
            <a:r>
              <a:rPr lang="nl">
                <a:latin typeface="Comic Sans MS"/>
                <a:ea typeface="Comic Sans MS"/>
                <a:cs typeface="Comic Sans MS"/>
                <a:sym typeface="Comic Sans MS"/>
              </a:rPr>
              <a:t>München</a:t>
            </a:r>
            <a:r>
              <a:rPr lang="nl">
                <a:latin typeface="Comic Sans MS"/>
                <a:ea typeface="Comic Sans MS"/>
                <a:cs typeface="Comic Sans MS"/>
                <a:sym typeface="Comic Sans MS"/>
              </a:rPr>
              <a:t> 1972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1278450"/>
            <a:ext cx="4448175" cy="39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8183" y="1634333"/>
            <a:ext cx="4723675" cy="2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1135600" y="631975"/>
            <a:ext cx="7696800" cy="7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Comic Sans MS"/>
                <a:ea typeface="Comic Sans MS"/>
                <a:cs typeface="Comic Sans MS"/>
                <a:sym typeface="Comic Sans MS"/>
              </a:rPr>
              <a:t>Waar gaat deze paragraaf over?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747825"/>
            <a:ext cx="8520600" cy="28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Char char="●"/>
            </a:pPr>
            <a:r>
              <a:rPr lang="nl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Hoe is de staat </a:t>
            </a:r>
            <a:r>
              <a:rPr lang="nl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Israël</a:t>
            </a:r>
            <a:r>
              <a:rPr lang="nl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ontstaan en welke internationale gevolgen had dat?</a:t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Char char="●"/>
            </a:pPr>
            <a:r>
              <a:rPr lang="nl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Welke gevolgen had de stichting van </a:t>
            </a:r>
            <a:r>
              <a:rPr lang="nl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Israël</a:t>
            </a:r>
            <a:r>
              <a:rPr lang="nl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voor de Palestijnse bevolking en hoe reageerde die?</a:t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Char char="●"/>
            </a:pPr>
            <a:r>
              <a:rPr lang="nl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 is er tot 1980 gedaan om het </a:t>
            </a:r>
            <a:r>
              <a:rPr lang="nl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Israëlisch</a:t>
            </a:r>
            <a:r>
              <a:rPr lang="nl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-Palestijnse conflict op te lossen</a:t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Comic Sans MS"/>
                <a:ea typeface="Comic Sans MS"/>
                <a:cs typeface="Comic Sans MS"/>
                <a:sym typeface="Comic Sans MS"/>
              </a:rPr>
              <a:t>Hoe zat het ook alweer?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252450" y="11426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Joods koninkrijk in de de oudheid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monotheïsme</a:t>
            </a: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</a:t>
            </a: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polytheïsme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Romeinse Rijk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Joodse opstand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Diaspora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nl"/>
              <a:t> </a:t>
            </a:r>
            <a:endParaRPr/>
          </a:p>
        </p:txBody>
      </p:sp>
      <p:sp>
        <p:nvSpPr>
          <p:cNvPr id="76" name="Google Shape;76;p16"/>
          <p:cNvSpPr/>
          <p:nvPr/>
        </p:nvSpPr>
        <p:spPr>
          <a:xfrm>
            <a:off x="1895950" y="1797200"/>
            <a:ext cx="562800" cy="1581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8749" y="2395851"/>
            <a:ext cx="3549930" cy="27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7139" y="0"/>
            <a:ext cx="308687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0"/>
            <a:ext cx="8520600" cy="1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0" y="365375"/>
            <a:ext cx="8832300" cy="42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Ottomaanse Rijk = islamitisch wereldrijk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1914-1918 WOI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Mandaatgebieden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Arabisch nationalisme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Zionisme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Balfourverklaring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2575" y="0"/>
            <a:ext cx="4191424" cy="299205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/>
          <p:nvPr/>
        </p:nvSpPr>
        <p:spPr>
          <a:xfrm>
            <a:off x="730725" y="1386750"/>
            <a:ext cx="148200" cy="434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3925" y="2677225"/>
            <a:ext cx="4411226" cy="24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215125"/>
            <a:ext cx="8520600" cy="5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Comic Sans MS"/>
                <a:ea typeface="Comic Sans MS"/>
                <a:cs typeface="Comic Sans MS"/>
                <a:sym typeface="Comic Sans MS"/>
              </a:rPr>
              <a:t>Stichting van </a:t>
            </a:r>
            <a:r>
              <a:rPr lang="nl">
                <a:latin typeface="Comic Sans MS"/>
                <a:ea typeface="Comic Sans MS"/>
                <a:cs typeface="Comic Sans MS"/>
                <a:sym typeface="Comic Sans MS"/>
              </a:rPr>
              <a:t>Israël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0" y="1152475"/>
            <a:ext cx="883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1939-1945  WOII             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miljoenen joden vermoord tijdens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 Holocaust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Veel begrip voor zionisme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maar veel spanningen in Palestina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tussen joodse kolonisten en Palestijnen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875" y="801925"/>
            <a:ext cx="4799124" cy="43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 flipH="1" rot="10800000">
            <a:off x="311700" y="-78900"/>
            <a:ext cx="8520600" cy="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602350" y="464100"/>
            <a:ext cx="8229900" cy="45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1947 plan VN         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Palestina splitsen in :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-"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Palestijns (Arabisch) gebied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-"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Joods gebied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Jeruzalem bestuurd door VN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Palestijnen en omringende Arabische landen 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accepteren dit plan niet!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5974" y="0"/>
            <a:ext cx="33080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/>
          <p:nvPr/>
        </p:nvSpPr>
        <p:spPr>
          <a:xfrm>
            <a:off x="203175" y="720850"/>
            <a:ext cx="320100" cy="5214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 flipH="1" rot="10800000">
            <a:off x="311700" y="167825"/>
            <a:ext cx="8190600" cy="2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-9150" y="445025"/>
            <a:ext cx="8832300" cy="49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1948 Ben Goerion roept staat </a:t>
            </a: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Israël</a:t>
            </a: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uit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Vs en SU accepteren  de “nieuwe” staat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Arabische buurlanden (Egypte, </a:t>
            </a: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Syrië</a:t>
            </a: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Libanon,Jordanie)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verklaren oorlog aan </a:t>
            </a: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Israël</a:t>
            </a: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Israël</a:t>
            </a: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wint en verovert meer gebied van Palestijnen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Palestijnse vluchtelingen naar Gaza en Westbank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7139" y="0"/>
            <a:ext cx="308687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/>
          <p:nvPr/>
        </p:nvSpPr>
        <p:spPr>
          <a:xfrm>
            <a:off x="1666050" y="1368725"/>
            <a:ext cx="138300" cy="503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/>
          <p:nvPr/>
        </p:nvSpPr>
        <p:spPr>
          <a:xfrm>
            <a:off x="1666050" y="3445700"/>
            <a:ext cx="138300" cy="503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127125"/>
            <a:ext cx="8520600" cy="5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latin typeface="Comic Sans MS"/>
                <a:ea typeface="Comic Sans MS"/>
                <a:cs typeface="Comic Sans MS"/>
                <a:sym typeface="Comic Sans MS"/>
              </a:rPr>
              <a:t>1967 Zesdaagse oorlog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596500"/>
            <a:ext cx="8520600" cy="39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Arabische landen vallen </a:t>
            </a: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Israël</a:t>
            </a: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aan, </a:t>
            </a: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Israël</a:t>
            </a:r>
            <a:r>
              <a:rPr lang="nl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verovert weer meer gebied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3425" y="1072700"/>
            <a:ext cx="6797150" cy="40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